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43" r:id="rId3"/>
    <p:sldId id="371" r:id="rId4"/>
    <p:sldId id="365" r:id="rId5"/>
    <p:sldId id="366" r:id="rId6"/>
    <p:sldId id="367" r:id="rId7"/>
    <p:sldId id="363" r:id="rId8"/>
    <p:sldId id="372" r:id="rId9"/>
    <p:sldId id="370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A7C"/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1" d="100"/>
          <a:sy n="141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38"/>
            <a:ext cx="4013936" cy="515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02075" y="-87382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16607" y="1144955"/>
            <a:ext cx="4412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 И НАУКА – ДВИЖУЩИЕ СИЛЫ РАЗВИТИЯ ОБЩЕСТВА И ГОСУДАРСТВА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478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август </a:t>
            </a:r>
            <a:r>
              <a:rPr lang="ru-RU" dirty="0"/>
              <a:t>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92458" y="771550"/>
            <a:ext cx="44000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182C7F"/>
                </a:solidFill>
              </a:rPr>
              <a:t>Человеческий </a:t>
            </a:r>
            <a:r>
              <a:rPr lang="ru-RU" sz="2400" b="1" i="1" dirty="0">
                <a:solidFill>
                  <a:srgbClr val="182C7F"/>
                </a:solidFill>
              </a:rPr>
              <a:t>капитал является для нас самой высокой ценностью. Ибо это инвестиции в будущее», «человеческий капитал – это главный ресурс страны, на развитие которого мы всегда найдем средства</a:t>
            </a:r>
            <a:endParaRPr lang="ru-RU" sz="2400" b="1" i="1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22020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8088933" y="1923677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92459" y="3921318"/>
            <a:ext cx="4512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rgbClr val="182C7F"/>
                </a:solidFill>
              </a:rPr>
              <a:t>Президент Республики Беларусь </a:t>
            </a:r>
            <a:r>
              <a:rPr lang="ru-RU" sz="1400" i="1" dirty="0" err="1" smtClean="0">
                <a:solidFill>
                  <a:srgbClr val="182C7F"/>
                </a:solidFill>
              </a:rPr>
              <a:t>А.Г.Лукашенко</a:t>
            </a:r>
            <a:r>
              <a:rPr lang="ru-RU" sz="1400" i="1" dirty="0" smtClean="0">
                <a:solidFill>
                  <a:srgbClr val="182C7F"/>
                </a:solidFill>
              </a:rPr>
              <a:t> </a:t>
            </a:r>
            <a:br>
              <a:rPr lang="ru-RU" sz="1400" i="1" dirty="0" smtClean="0">
                <a:solidFill>
                  <a:srgbClr val="182C7F"/>
                </a:solidFill>
              </a:rPr>
            </a:br>
            <a:endParaRPr lang="ru-RU" sz="1400" i="1" dirty="0">
              <a:solidFill>
                <a:srgbClr val="182C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5400600" cy="82809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580786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СИСТЕМА ОБРАЗОВАНИЯ БЕЛАРУСИ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203598"/>
            <a:ext cx="4464496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Дошкольное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Общее среднее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Профессионально-техническое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Среднее специальное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Высшее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Научно-ориентированное</a:t>
            </a:r>
            <a:endPara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Дополнительное образование детей и  молодежи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Дополнительное образование одаренных детей и молодежи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Дополнительное образование взрослых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Специальное образование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484731"/>
            <a:ext cx="5976664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82C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 </a:t>
            </a:r>
            <a:r>
              <a:rPr kumimoji="0" lang="ru-RU" sz="3300" b="1" i="0" u="none" strike="noStrike" kern="1200" cap="none" spc="0" normalizeH="0" baseline="0" noProof="0" dirty="0">
                <a:ln>
                  <a:noFill/>
                </a:ln>
                <a:solidFill>
                  <a:srgbClr val="182C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000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учреждений образования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82C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</a:t>
            </a:r>
            <a:r>
              <a:rPr kumimoji="0" lang="ru-RU" sz="3300" b="1" i="0" u="none" strike="noStrike" kern="1200" cap="none" spc="0" normalizeH="0" baseline="0" noProof="0" dirty="0">
                <a:ln>
                  <a:noFill/>
                </a:ln>
                <a:solidFill>
                  <a:srgbClr val="182C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000 000+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обучающихся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400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82C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000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работников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(включая 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217 200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педагогов)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67544" y="3484731"/>
            <a:ext cx="5253028" cy="0"/>
          </a:xfrm>
          <a:prstGeom prst="line">
            <a:avLst/>
          </a:prstGeom>
          <a:ln w="28575">
            <a:solidFill>
              <a:srgbClr val="182C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40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5544616" cy="82809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87624" y="571758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ПРИЕМНАЯ КАМПАНИЯ 2025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167928" y="690422"/>
            <a:ext cx="50052" cy="539194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5" y="1563638"/>
            <a:ext cx="3223575" cy="1669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100"/>
              </a:lnSpc>
            </a:pPr>
            <a:r>
              <a:rPr lang="ru-RU" sz="3600" b="1" dirty="0">
                <a:solidFill>
                  <a:srgbClr val="182C7F"/>
                </a:solidFill>
              </a:rPr>
              <a:t>48 200</a:t>
            </a:r>
            <a:r>
              <a:rPr lang="ru-RU" sz="3600" dirty="0"/>
              <a:t> </a:t>
            </a:r>
            <a:r>
              <a:rPr lang="ru-RU" dirty="0"/>
              <a:t>первокурсников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 smtClean="0">
                <a:solidFill>
                  <a:srgbClr val="182C7F"/>
                </a:solidFill>
              </a:rPr>
              <a:t>31 </a:t>
            </a:r>
            <a:r>
              <a:rPr lang="ru-RU" sz="3600" b="1" dirty="0">
                <a:solidFill>
                  <a:srgbClr val="182C7F"/>
                </a:solidFill>
              </a:rPr>
              <a:t>800</a:t>
            </a:r>
            <a:r>
              <a:rPr lang="ru-RU" sz="3600" dirty="0"/>
              <a:t> </a:t>
            </a:r>
            <a:r>
              <a:rPr lang="ru-RU" dirty="0"/>
              <a:t>бюджетных мест</a:t>
            </a:r>
            <a:br>
              <a:rPr lang="ru-RU" dirty="0"/>
            </a:br>
            <a:r>
              <a:rPr lang="ru-RU" sz="3600" b="1" dirty="0" smtClean="0">
                <a:solidFill>
                  <a:srgbClr val="182C7F"/>
                </a:solidFill>
              </a:rPr>
              <a:t>16 </a:t>
            </a:r>
            <a:r>
              <a:rPr lang="ru-RU" sz="3600" b="1" dirty="0">
                <a:solidFill>
                  <a:srgbClr val="182C7F"/>
                </a:solidFill>
              </a:rPr>
              <a:t>400</a:t>
            </a:r>
            <a:r>
              <a:rPr lang="ru-RU" sz="3600" dirty="0"/>
              <a:t> </a:t>
            </a:r>
            <a:r>
              <a:rPr lang="ru-RU" dirty="0"/>
              <a:t>платных мест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55575" y="1293888"/>
            <a:ext cx="41044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Высшее образование в Беларуси </a:t>
            </a:r>
            <a:endParaRPr lang="ru-RU" i="1" dirty="0">
              <a:solidFill>
                <a:srgbClr val="182C7F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3834" y="3470686"/>
            <a:ext cx="56152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Ключевые направления </a:t>
            </a:r>
            <a:r>
              <a:rPr lang="ru-RU" b="1" dirty="0" smtClean="0"/>
              <a:t>подготовки</a:t>
            </a:r>
          </a:p>
          <a:p>
            <a:r>
              <a:rPr lang="ru-RU" sz="2800" b="1" dirty="0" smtClean="0"/>
              <a:t>7 </a:t>
            </a:r>
            <a:r>
              <a:rPr lang="ru-RU" sz="2800" b="1" dirty="0"/>
              <a:t>500</a:t>
            </a:r>
            <a:r>
              <a:rPr lang="ru-RU" sz="1600" dirty="0"/>
              <a:t> будущих инженеров</a:t>
            </a:r>
            <a:br>
              <a:rPr lang="ru-RU" sz="1600" dirty="0"/>
            </a:br>
            <a:r>
              <a:rPr lang="ru-RU" sz="2800" b="1" dirty="0" smtClean="0"/>
              <a:t>3 </a:t>
            </a:r>
            <a:r>
              <a:rPr lang="ru-RU" sz="2800" b="1" dirty="0"/>
              <a:t>900</a:t>
            </a:r>
            <a:r>
              <a:rPr lang="ru-RU" sz="1600" dirty="0"/>
              <a:t> педагогов</a:t>
            </a:r>
            <a:br>
              <a:rPr lang="ru-RU" sz="1600" dirty="0"/>
            </a:br>
            <a:endParaRPr lang="ru-RU" sz="1600" i="1" dirty="0">
              <a:solidFill>
                <a:srgbClr val="182C7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63482" y="373616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2 900</a:t>
            </a:r>
            <a:r>
              <a:rPr lang="ru-RU" dirty="0"/>
              <a:t> медиков</a:t>
            </a:r>
            <a:br>
              <a:rPr lang="ru-RU" dirty="0"/>
            </a:br>
            <a:r>
              <a:rPr lang="ru-RU" sz="2800" b="1" dirty="0"/>
              <a:t>2 800</a:t>
            </a:r>
            <a:r>
              <a:rPr lang="ru-RU" sz="2800" dirty="0"/>
              <a:t> </a:t>
            </a:r>
            <a:r>
              <a:rPr lang="ru-RU" dirty="0"/>
              <a:t>аграриев</a:t>
            </a:r>
            <a:endParaRPr lang="ru-RU" i="1" dirty="0">
              <a:solidFill>
                <a:srgbClr val="182C7F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5400000">
            <a:off x="3147146" y="2142724"/>
            <a:ext cx="50052" cy="539194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6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79912" y="411510"/>
            <a:ext cx="4922847" cy="136815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7640" y="556977"/>
            <a:ext cx="48965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одаренной молодежи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73083" y="1947428"/>
            <a:ext cx="4536504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ru-RU" b="1" i="1" dirty="0"/>
              <a:t>2024 </a:t>
            </a:r>
            <a:r>
              <a:rPr lang="ru-RU" b="1" i="1" dirty="0" smtClean="0"/>
              <a:t>год</a:t>
            </a:r>
            <a:r>
              <a:rPr lang="ru-RU" dirty="0"/>
              <a:t/>
            </a:r>
            <a:br>
              <a:rPr lang="ru-RU" dirty="0"/>
            </a:br>
            <a:r>
              <a:rPr lang="ru-RU" sz="2500" b="1" dirty="0" smtClean="0">
                <a:solidFill>
                  <a:srgbClr val="182C7F"/>
                </a:solidFill>
              </a:rPr>
              <a:t>689</a:t>
            </a:r>
            <a:r>
              <a:rPr lang="ru-RU" dirty="0"/>
              <a:t> одаренных </a:t>
            </a:r>
            <a:r>
              <a:rPr lang="ru-RU" dirty="0" smtClean="0"/>
              <a:t>учащихся, студентов, и курсантов и </a:t>
            </a:r>
            <a:r>
              <a:rPr lang="ru-RU" sz="2500" b="1" dirty="0" smtClean="0">
                <a:solidFill>
                  <a:srgbClr val="182C7F"/>
                </a:solidFill>
              </a:rPr>
              <a:t>49 </a:t>
            </a:r>
            <a:r>
              <a:rPr lang="ru-RU" dirty="0">
                <a:solidFill>
                  <a:prstClr val="black"/>
                </a:solidFill>
              </a:rPr>
              <a:t>педагогов-наставников </a:t>
            </a:r>
            <a:r>
              <a:rPr lang="ru-RU" dirty="0" smtClean="0"/>
              <a:t>поощрены </a:t>
            </a:r>
            <a:r>
              <a:rPr lang="ru-RU" dirty="0"/>
              <a:t>Президентским фондом</a:t>
            </a:r>
            <a:br>
              <a:rPr lang="ru-RU" dirty="0"/>
            </a:br>
            <a:endParaRPr lang="ru-RU" dirty="0"/>
          </a:p>
          <a:p>
            <a:pPr>
              <a:lnSpc>
                <a:spcPts val="2300"/>
              </a:lnSpc>
            </a:pPr>
            <a:endParaRPr lang="ru-RU" b="1" i="1" dirty="0" smtClean="0"/>
          </a:p>
          <a:p>
            <a:pPr>
              <a:lnSpc>
                <a:spcPts val="2300"/>
              </a:lnSpc>
            </a:pPr>
            <a:r>
              <a:rPr lang="ru-RU" b="1" i="1" dirty="0" smtClean="0"/>
              <a:t>2025 год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 </a:t>
            </a:r>
            <a:r>
              <a:rPr lang="ru-RU" dirty="0"/>
              <a:t>банке данных одаренной молодежи:</a:t>
            </a:r>
            <a:br>
              <a:rPr lang="ru-RU" dirty="0"/>
            </a:br>
            <a:r>
              <a:rPr lang="ru-RU" sz="3000" b="1" dirty="0">
                <a:solidFill>
                  <a:srgbClr val="182C7F"/>
                </a:solidFill>
              </a:rPr>
              <a:t>3 145</a:t>
            </a:r>
            <a:r>
              <a:rPr lang="ru-RU" dirty="0"/>
              <a:t> человек</a:t>
            </a:r>
          </a:p>
        </p:txBody>
      </p:sp>
    </p:spTree>
    <p:extLst>
      <p:ext uri="{BB962C8B-B14F-4D97-AF65-F5344CB8AC3E}">
        <p14:creationId xmlns:p14="http://schemas.microsoft.com/office/powerpoint/2010/main" val="188231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9593" y="627534"/>
            <a:ext cx="475252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ru-RU" sz="2800" b="1" i="1" dirty="0" smtClean="0">
                <a:solidFill>
                  <a:schemeClr val="bg1"/>
                </a:solidFill>
              </a:rPr>
              <a:t>В </a:t>
            </a:r>
            <a:r>
              <a:rPr lang="ru-RU" sz="2800" b="1" i="1" dirty="0">
                <a:solidFill>
                  <a:schemeClr val="bg1"/>
                </a:solidFill>
              </a:rPr>
              <a:t>ближайшее время мы серьезно еще раз подойдем к некоторым проблемным вопросам образования. Система будет, прямо скажу, серьезно подрегулирована и </a:t>
            </a:r>
            <a:r>
              <a:rPr lang="ru-RU" sz="2800" b="1" i="1" dirty="0" err="1">
                <a:solidFill>
                  <a:schemeClr val="bg1"/>
                </a:solidFill>
              </a:rPr>
              <a:t>поднастроена</a:t>
            </a:r>
            <a:endParaRPr lang="ru-RU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4314" y="-236562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222699" y="1858683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3921318"/>
            <a:ext cx="4752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400" i="1" dirty="0">
                <a:solidFill>
                  <a:schemeClr val="bg1"/>
                </a:solidFill>
              </a:rPr>
              <a:t> </a:t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>
                <a:solidFill>
                  <a:schemeClr val="bg1"/>
                </a:solidFill>
              </a:rPr>
              <a:t>Церемония награждения выпускников и преподавателей учреждений высшего образования</a:t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 smtClean="0">
                <a:solidFill>
                  <a:schemeClr val="bg1"/>
                </a:solidFill>
              </a:rPr>
              <a:t>20 июня 2025 </a:t>
            </a:r>
            <a:r>
              <a:rPr lang="ru-RU" sz="1400" i="1" dirty="0">
                <a:solidFill>
                  <a:schemeClr val="bg1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337619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30348"/>
            <a:ext cx="5904656" cy="800733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10281" y="576834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НАУЧНЫЙ ПОТЕНЦИАЛ БЕЛАРУСИ*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668344" y="4560868"/>
            <a:ext cx="115608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ru-RU" i="1" dirty="0" smtClean="0">
                <a:solidFill>
                  <a:schemeClr val="bg1"/>
                </a:solidFill>
              </a:rPr>
              <a:t>*2024 год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34761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Подготовка научных кадров:</a:t>
            </a:r>
            <a:r>
              <a:rPr lang="ru-RU" dirty="0"/>
              <a:t/>
            </a:r>
            <a:br>
              <a:rPr lang="ru-RU" dirty="0"/>
            </a:br>
            <a:r>
              <a:rPr lang="ru-RU" sz="2300" dirty="0">
                <a:solidFill>
                  <a:srgbClr val="182C7F"/>
                </a:solidFill>
              </a:rPr>
              <a:t> </a:t>
            </a:r>
            <a:r>
              <a:rPr lang="ru-RU" sz="2300" b="1" dirty="0">
                <a:solidFill>
                  <a:srgbClr val="182C7F"/>
                </a:solidFill>
              </a:rPr>
              <a:t>4 400</a:t>
            </a:r>
            <a:r>
              <a:rPr lang="ru-RU" dirty="0"/>
              <a:t> аспирантов (выпуск: </a:t>
            </a:r>
            <a:r>
              <a:rPr lang="ru-RU" b="1" dirty="0"/>
              <a:t>757</a:t>
            </a:r>
            <a:r>
              <a:rPr lang="ru-RU" dirty="0"/>
              <a:t>)</a:t>
            </a:r>
            <a:br>
              <a:rPr lang="ru-RU" dirty="0"/>
            </a:br>
            <a:r>
              <a:rPr lang="ru-RU" sz="2300" dirty="0">
                <a:solidFill>
                  <a:srgbClr val="182C7F"/>
                </a:solidFill>
              </a:rPr>
              <a:t> </a:t>
            </a:r>
            <a:r>
              <a:rPr lang="ru-RU" sz="2300" b="1" dirty="0">
                <a:solidFill>
                  <a:srgbClr val="182C7F"/>
                </a:solidFill>
              </a:rPr>
              <a:t>594</a:t>
            </a:r>
            <a:r>
              <a:rPr lang="ru-RU" sz="2300" dirty="0">
                <a:solidFill>
                  <a:srgbClr val="182C7F"/>
                </a:solidFill>
              </a:rPr>
              <a:t> </a:t>
            </a:r>
            <a:r>
              <a:rPr lang="ru-RU" dirty="0"/>
              <a:t>докторанта (выпуск: </a:t>
            </a:r>
            <a:r>
              <a:rPr lang="ru-RU" b="1" dirty="0"/>
              <a:t>153</a:t>
            </a:r>
            <a:r>
              <a:rPr lang="ru-RU" dirty="0"/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4315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Защиты диссертаций: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2300" b="1" dirty="0" smtClean="0">
                <a:solidFill>
                  <a:srgbClr val="182C7F"/>
                </a:solidFill>
              </a:rPr>
              <a:t>48</a:t>
            </a:r>
            <a:r>
              <a:rPr lang="ru-RU" dirty="0"/>
              <a:t> новых докторов наук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2300" b="1" dirty="0" smtClean="0">
                <a:solidFill>
                  <a:srgbClr val="182C7F"/>
                </a:solidFill>
              </a:rPr>
              <a:t>308</a:t>
            </a:r>
            <a:r>
              <a:rPr lang="ru-RU" dirty="0"/>
              <a:t> новых кандидатов наук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560594"/>
            <a:ext cx="5472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Научные исследования: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2300" b="1" dirty="0" smtClean="0">
                <a:solidFill>
                  <a:srgbClr val="182C7F"/>
                </a:solidFill>
              </a:rPr>
              <a:t>27 </a:t>
            </a:r>
            <a:r>
              <a:rPr lang="ru-RU" sz="2300" b="1" dirty="0">
                <a:solidFill>
                  <a:srgbClr val="182C7F"/>
                </a:solidFill>
              </a:rPr>
              <a:t>400</a:t>
            </a:r>
            <a:r>
              <a:rPr lang="ru-RU" dirty="0"/>
              <a:t> исследователей в </a:t>
            </a:r>
            <a:r>
              <a:rPr lang="ru-RU" b="1" dirty="0"/>
              <a:t>463</a:t>
            </a:r>
            <a:r>
              <a:rPr lang="ru-RU" dirty="0"/>
              <a:t> организациях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2300" dirty="0" smtClean="0">
                <a:solidFill>
                  <a:srgbClr val="182C7F"/>
                </a:solidFill>
              </a:rPr>
              <a:t>•</a:t>
            </a:r>
            <a:r>
              <a:rPr lang="ru-RU" sz="2300" dirty="0">
                <a:solidFill>
                  <a:srgbClr val="182C7F"/>
                </a:solidFill>
              </a:rPr>
              <a:t> </a:t>
            </a:r>
            <a:r>
              <a:rPr lang="ru-RU" sz="2300" b="1" dirty="0">
                <a:solidFill>
                  <a:srgbClr val="182C7F"/>
                </a:solidFill>
              </a:rPr>
              <a:t>513</a:t>
            </a:r>
            <a:r>
              <a:rPr lang="ru-RU" dirty="0"/>
              <a:t> докторов </a:t>
            </a:r>
            <a:r>
              <a:rPr lang="ru-RU" dirty="0" smtClean="0"/>
              <a:t>наук  </a:t>
            </a:r>
            <a:r>
              <a:rPr lang="ru-RU" sz="2300" dirty="0" smtClean="0">
                <a:solidFill>
                  <a:srgbClr val="182C7F"/>
                </a:solidFill>
              </a:rPr>
              <a:t>•</a:t>
            </a:r>
            <a:r>
              <a:rPr lang="ru-RU" sz="2300" dirty="0">
                <a:solidFill>
                  <a:srgbClr val="182C7F"/>
                </a:solidFill>
              </a:rPr>
              <a:t> </a:t>
            </a:r>
            <a:r>
              <a:rPr lang="ru-RU" sz="2300" b="1" dirty="0">
                <a:solidFill>
                  <a:srgbClr val="182C7F"/>
                </a:solidFill>
              </a:rPr>
              <a:t>2 717</a:t>
            </a:r>
            <a:r>
              <a:rPr lang="ru-RU" dirty="0"/>
              <a:t> кандидатов наук</a:t>
            </a:r>
          </a:p>
        </p:txBody>
      </p:sp>
    </p:spTree>
    <p:extLst>
      <p:ext uri="{BB962C8B-B14F-4D97-AF65-F5344CB8AC3E}">
        <p14:creationId xmlns:p14="http://schemas.microsoft.com/office/powerpoint/2010/main" val="10146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21709" y="4227934"/>
            <a:ext cx="296762" cy="915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888276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00389" y="-252393"/>
            <a:ext cx="1121528" cy="144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</a:t>
            </a:r>
            <a:endParaRPr kumimoji="0" lang="ru-RU" sz="16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>
            <a:off x="3995936" y="3076802"/>
            <a:ext cx="1233681" cy="131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</a:t>
            </a:r>
            <a:endParaRPr kumimoji="0" lang="ru-RU" sz="16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5991" y="715775"/>
            <a:ext cx="3495811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Инвестиции в науку являются ключевым условием экономической стабильности и состоятельности любого государства. Мы в этом не исключение. Время такое, что без реальных достижений в научной сфере движение вперед невозможно</a:t>
            </a:r>
            <a:endParaRPr kumimoji="0" lang="ru-RU" sz="19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5544" y="3802394"/>
            <a:ext cx="39364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Президент Республики Беларусь </a:t>
            </a:r>
            <a:r>
              <a:rPr kumimoji="0" lang="ru-RU" sz="12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А.Г.Лукашенко</a:t>
            </a: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совещание </a:t>
            </a:r>
            <a:r>
              <a:rPr kumimoji="0" lang="ru-RU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 </a:t>
            </a: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анализу</a:t>
            </a:r>
            <a:r>
              <a:rPr kumimoji="0" lang="ru-RU" sz="1200" b="0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деятельности Национальной академии наук Беларуси</a:t>
            </a: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августа 2025 </a:t>
            </a:r>
            <a:r>
              <a:rPr kumimoji="0" lang="ru-RU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г.</a:t>
            </a:r>
            <a:endParaRPr kumimoji="0" lang="ru-RU" sz="12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AutoShape 2" descr="выборы в РБ 2025 г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AutoShape 4" descr="выборы в РБ 2025 г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AutoShape 6" descr="выборы в РБ 2025 г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139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1995686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24" y="2224862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538157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81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8542</TotalTime>
  <Words>204</Words>
  <Application>Microsoft Office PowerPoint</Application>
  <PresentationFormat>Экран (16:9)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KOMP4</cp:lastModifiedBy>
  <cp:revision>414</cp:revision>
  <dcterms:created xsi:type="dcterms:W3CDTF">2024-07-24T10:48:12Z</dcterms:created>
  <dcterms:modified xsi:type="dcterms:W3CDTF">2025-08-14T14:13:26Z</dcterms:modified>
</cp:coreProperties>
</file>